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a783bc7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a783bc7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a783bc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a783bc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a783bc7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a783bc7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a783bc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ba783bc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ba783bc7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ba783bc7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987403a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5987403a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ebcc64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ebcc64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73a2d3a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73a2d3a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ebcc645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ebcc645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a783bc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a783bc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73a2d3a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73a2d3a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73a2d3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73a2d3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73a2d3a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73a2d3a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73a2d3a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73a2d3a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dwolf.com/Document/Examples/Bungee_Jumper_Problem/" TargetMode="External"/><Relationship Id="rId3" Type="http://schemas.openxmlformats.org/officeDocument/2006/relationships/hyperlink" Target="https://www.emsd.gov.hk/filemanager/en/content_2/COP-Bungee%20(Final%20Draft)_combined%20PDF%20version.pdf" TargetMode="External"/><Relationship Id="rId7" Type="http://schemas.openxmlformats.org/officeDocument/2006/relationships/hyperlink" Target="https://www.real-world-physics-problems.com/physics-of-bungee-jumping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ungeejournal.academic.wlu.edu/files/2014/11/Elastic-Behavior-of-a-Bungee-static-case-varying-length.pdf" TargetMode="External"/><Relationship Id="rId5" Type="http://schemas.openxmlformats.org/officeDocument/2006/relationships/hyperlink" Target="https://staff.fnwi.uva.nl/a.j.p.heck/Guide_on_modelling/Documents/Understanding_the_physics_of_bungee_jumping.pdf" TargetMode="External"/><Relationship Id="rId4" Type="http://schemas.openxmlformats.org/officeDocument/2006/relationships/hyperlink" Target="https://bungeejournal.academic.wlu.edu/files/2014/11/Static-Bungee-Experiment.pdf" TargetMode="External"/><Relationship Id="rId9" Type="http://schemas.openxmlformats.org/officeDocument/2006/relationships/hyperlink" Target="https://bungeejournal.academic.wlu.edu/files/2016/10/How-the-k-Constant-of-the-Elastic-Bungee-Cord-Changes-with-Length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e Simulação do Mundo Físico - Projeto 3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M. Tkacz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Guilherme A.C. de Carvalho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1A - 2019/2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439725" y="103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Constante elástica</a:t>
            </a:r>
            <a:endParaRPr sz="4800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1990725"/>
            <a:ext cx="29718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t="2419" r="2419"/>
          <a:stretch/>
        </p:blipFill>
        <p:spPr>
          <a:xfrm>
            <a:off x="1016150" y="701300"/>
            <a:ext cx="6605801" cy="32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71" y="3865775"/>
            <a:ext cx="1598700" cy="8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2050" y="3858425"/>
            <a:ext cx="1598700" cy="82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8400" y="3947600"/>
            <a:ext cx="1871275" cy="5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3720750" y="4053625"/>
            <a:ext cx="7449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19 N/m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7263325" y="3947600"/>
            <a:ext cx="8454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9.2 N/m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07048E75-A503-462A-B145-39167C127A71}"/>
              </a:ext>
            </a:extLst>
          </p:cNvPr>
          <p:cNvCxnSpPr/>
          <p:nvPr/>
        </p:nvCxnSpPr>
        <p:spPr>
          <a:xfrm>
            <a:off x="2955851" y="1584251"/>
            <a:ext cx="0" cy="87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FC002D6-4109-4489-B729-CA5EAB78071D}"/>
              </a:ext>
            </a:extLst>
          </p:cNvPr>
          <p:cNvCxnSpPr/>
          <p:nvPr/>
        </p:nvCxnSpPr>
        <p:spPr>
          <a:xfrm>
            <a:off x="7102549" y="489098"/>
            <a:ext cx="0" cy="64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1EDBCB9A-AAB7-4252-B7BB-E9EF154BC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0382" y="1218124"/>
            <a:ext cx="295718" cy="3661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FD77F9-49BC-4FBA-9750-AAC44D2D4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921" y="255158"/>
            <a:ext cx="233404" cy="377566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C0C3C0C-BBD7-47B1-B8C0-4D5742054582}"/>
              </a:ext>
            </a:extLst>
          </p:cNvPr>
          <p:cNvCxnSpPr>
            <a:cxnSpLocks/>
          </p:cNvCxnSpPr>
          <p:nvPr/>
        </p:nvCxnSpPr>
        <p:spPr>
          <a:xfrm>
            <a:off x="2955851" y="2571750"/>
            <a:ext cx="0" cy="9164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52A4194-D7CB-428B-8C2A-913DBB9BA8A5}"/>
              </a:ext>
            </a:extLst>
          </p:cNvPr>
          <p:cNvCxnSpPr>
            <a:cxnSpLocks/>
          </p:cNvCxnSpPr>
          <p:nvPr/>
        </p:nvCxnSpPr>
        <p:spPr>
          <a:xfrm>
            <a:off x="7102549" y="1235592"/>
            <a:ext cx="0" cy="225263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l="7380" t="9165" r="8274" b="5254"/>
          <a:stretch/>
        </p:blipFill>
        <p:spPr>
          <a:xfrm>
            <a:off x="1269850" y="956950"/>
            <a:ext cx="6604306" cy="38029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368450" y="227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Validação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19150" y="287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Diferentes massas para corda de 30 m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75" y="995602"/>
            <a:ext cx="6582576" cy="374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4"/>
          <p:cNvCxnSpPr/>
          <p:nvPr/>
        </p:nvCxnSpPr>
        <p:spPr>
          <a:xfrm>
            <a:off x="1573950" y="1717950"/>
            <a:ext cx="7083000" cy="2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3" name="Google Shape;223;p24"/>
          <p:cNvSpPr txBox="1"/>
          <p:nvPr/>
        </p:nvSpPr>
        <p:spPr>
          <a:xfrm>
            <a:off x="1110325" y="1595100"/>
            <a:ext cx="590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180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389375" y="221700"/>
            <a:ext cx="7918500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Diferentes massas para corda de 10 m </a:t>
            </a:r>
            <a:endParaRPr sz="2400"/>
          </a:p>
        </p:txBody>
      </p:sp>
      <p:sp>
        <p:nvSpPr>
          <p:cNvPr id="229" name="Google Shape;229;p25"/>
          <p:cNvSpPr txBox="1"/>
          <p:nvPr/>
        </p:nvSpPr>
        <p:spPr>
          <a:xfrm>
            <a:off x="744825" y="1700450"/>
            <a:ext cx="238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983625" y="1700450"/>
            <a:ext cx="5901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180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250" y="882551"/>
            <a:ext cx="6707501" cy="3849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5"/>
          <p:cNvCxnSpPr/>
          <p:nvPr/>
        </p:nvCxnSpPr>
        <p:spPr>
          <a:xfrm>
            <a:off x="983625" y="1784750"/>
            <a:ext cx="7504500" cy="14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757200" y="424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325" y="1011250"/>
            <a:ext cx="6019308" cy="345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484525" y="523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Referencias: 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558875" y="1606525"/>
            <a:ext cx="7766100" cy="27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https://www.emsd.gov.hk/filemanager/en/content_2/COP-Bungee%20(Final%20Draft)_combined%20PDF%20version.pdf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https://bungeejournal.academic.wlu.edu/files/2014/11/Static-Bungee-Experiment.pdf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https://staff.fnwi.uva.nl/a.j.p.heck/Guide_on_modelling/Documents/Understanding_the_physics_of_bungee_jumping.pdf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https://bungeejournal.academic.wlu.edu/files/2014/11/Elastic-Behavior-of-a-Bungee-static-case-varying-length.pdf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https://www.real-world-physics-problems.com/physics-of-bungee-jumping.html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https://www.cadwolf.com/Document/Examples/Bungee_Jumper_Problem/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https://bungeejournal.academic.wlu.edu/files/2016/10/How-the-k-Constant-of-the-Elastic-Bungee-Cord-Changes-with-Length.pdf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https://bungeejournal.academic.wlu.edu/files/2014/11/Static-Bungee-Experiment.pdf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242975" y="255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Contexto: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242975" y="1049175"/>
            <a:ext cx="4661700" cy="22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Uma pessoa que é apegada a esportes radicais e quer pular de bungee jump pela primeira vez, com isso gostaria de saber em qual empresa seu pulo é mais seguro.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825" y="1465163"/>
            <a:ext cx="3934526" cy="2213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524025" y="480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 pergunta:</a:t>
            </a:r>
            <a:endParaRPr sz="4800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Dada uma altura fixa de um pulador de bungee jump, qual comprimento de corda é necessário, em função da massa do pulador, para que o pulo seja seguro?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Simplificações:</a:t>
            </a:r>
            <a:endParaRPr sz="4800"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Corpo humano é um ponto material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Área transversal do corpo foi considerada como elipse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Massa da corda foi desconsiderada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Não há rotação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Salto é perfeitamente vertical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Pulo seguro?</a:t>
            </a:r>
            <a:endParaRPr sz="4800"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 acordo com o Código Internacional de Prática de Bungee Jumping, para que um pulo seja seguro, a distância mínima entre o pulador e o chão tem que ser no mínimo </a:t>
            </a:r>
            <a:r>
              <a:rPr lang="en" sz="20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7%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da altura da plataforma de onde tal pulador saltou, contanto que tais 7% sejam mais que </a:t>
            </a:r>
            <a:r>
              <a:rPr lang="en" sz="20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dois metros</a:t>
            </a:r>
            <a:r>
              <a:rPr lang="en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4545282" y="1202460"/>
            <a:ext cx="29700" cy="2888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 rot="10800000">
            <a:off x="941133" y="1175075"/>
            <a:ext cx="83100" cy="3648900"/>
          </a:xfrm>
          <a:prstGeom prst="upArrow">
            <a:avLst>
              <a:gd name="adj1" fmla="val 50000"/>
              <a:gd name="adj2" fmla="val 16147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983120" y="1198480"/>
            <a:ext cx="6132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0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031611" y="4476244"/>
            <a:ext cx="2739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y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18"/>
          <p:cNvSpPr/>
          <p:nvPr/>
        </p:nvSpPr>
        <p:spPr>
          <a:xfrm rot="10800000">
            <a:off x="4490168" y="4302137"/>
            <a:ext cx="140100" cy="129600"/>
          </a:xfrm>
          <a:prstGeom prst="smileyFace">
            <a:avLst>
              <a:gd name="adj" fmla="val 46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 rot="10800000">
            <a:off x="4554829" y="4093460"/>
            <a:ext cx="10500" cy="20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 rot="-8835886">
            <a:off x="4595622" y="3982695"/>
            <a:ext cx="9986" cy="1332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 rot="8835886">
            <a:off x="4515144" y="3975692"/>
            <a:ext cx="9986" cy="1327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 rot="-5507395">
            <a:off x="4555269" y="4076186"/>
            <a:ext cx="9605" cy="27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845875" y="392900"/>
            <a:ext cx="7348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Eixo referencial :</a:t>
            </a:r>
            <a:endParaRPr sz="4800"/>
          </a:p>
        </p:txBody>
      </p:sp>
      <p:cxnSp>
        <p:nvCxnSpPr>
          <p:cNvPr id="169" name="Google Shape;169;p18"/>
          <p:cNvCxnSpPr/>
          <p:nvPr/>
        </p:nvCxnSpPr>
        <p:spPr>
          <a:xfrm rot="10800000" flipH="1">
            <a:off x="956088" y="1162650"/>
            <a:ext cx="7231800" cy="3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8"/>
          <p:cNvSpPr/>
          <p:nvPr/>
        </p:nvSpPr>
        <p:spPr>
          <a:xfrm>
            <a:off x="912632" y="1116608"/>
            <a:ext cx="140100" cy="129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4592100" y="1319575"/>
            <a:ext cx="91500" cy="1252200"/>
          </a:xfrm>
          <a:prstGeom prst="upArrow">
            <a:avLst>
              <a:gd name="adj1" fmla="val 50000"/>
              <a:gd name="adj2" fmla="val 160546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4308000" y="1319575"/>
            <a:ext cx="91500" cy="1252200"/>
          </a:xfrm>
          <a:prstGeom prst="upArrow">
            <a:avLst>
              <a:gd name="adj1" fmla="val 50000"/>
              <a:gd name="adj2" fmla="val 157923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/>
          <p:nvPr/>
        </p:nvSpPr>
        <p:spPr>
          <a:xfrm rot="10800000">
            <a:off x="4450050" y="2700675"/>
            <a:ext cx="91500" cy="1252200"/>
          </a:xfrm>
          <a:prstGeom prst="upArrow">
            <a:avLst>
              <a:gd name="adj1" fmla="val 50000"/>
              <a:gd name="adj2" fmla="val 161475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3777300" y="1364875"/>
            <a:ext cx="530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 sz="1800" b="1" i="1" baseline="-25000">
                <a:latin typeface="Nunito"/>
                <a:ea typeface="Nunito"/>
                <a:cs typeface="Nunito"/>
                <a:sym typeface="Nunito"/>
              </a:rPr>
              <a:t>ar</a:t>
            </a:r>
            <a:endParaRPr sz="1800" b="1" i="1" baseline="-25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4789422" y="1364875"/>
            <a:ext cx="530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 sz="1800" b="1" i="1" baseline="-25000">
                <a:latin typeface="Nunito"/>
                <a:ea typeface="Nunito"/>
                <a:cs typeface="Nunito"/>
                <a:sym typeface="Nunito"/>
              </a:rPr>
              <a:t>el</a:t>
            </a:r>
            <a:endParaRPr sz="1800" b="1" i="1" baseline="-25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4340250" y="3969400"/>
            <a:ext cx="3111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Nunito"/>
                <a:ea typeface="Nunito"/>
                <a:cs typeface="Nunito"/>
                <a:sym typeface="Nunito"/>
              </a:rPr>
              <a:t>P</a:t>
            </a:r>
            <a:endParaRPr sz="1800" b="1" i="1" baseline="-25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4450050" y="1319575"/>
            <a:ext cx="91500" cy="1252200"/>
          </a:xfrm>
          <a:prstGeom prst="upArrow">
            <a:avLst>
              <a:gd name="adj1" fmla="val 50000"/>
              <a:gd name="adj2" fmla="val 160546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4308000" y="2383950"/>
            <a:ext cx="375600" cy="37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4230447" y="798500"/>
            <a:ext cx="5307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n" sz="1800" b="1" i="1" baseline="-25000">
                <a:latin typeface="Nunito"/>
                <a:ea typeface="Nunito"/>
                <a:cs typeface="Nunito"/>
                <a:sym typeface="Nunito"/>
              </a:rPr>
              <a:t>am</a:t>
            </a:r>
            <a:endParaRPr sz="1800" b="1" i="1" baseline="-25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439725" y="2975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corpo livre: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Equação diferencial:</a:t>
            </a:r>
            <a:endParaRPr sz="4800"/>
          </a:p>
        </p:txBody>
      </p:sp>
      <p:sp>
        <p:nvSpPr>
          <p:cNvPr id="190" name="Google Shape;190;p20"/>
          <p:cNvSpPr/>
          <p:nvPr/>
        </p:nvSpPr>
        <p:spPr>
          <a:xfrm>
            <a:off x="664325" y="3518900"/>
            <a:ext cx="7708800" cy="10854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 = gravidade, m = massa, A = área transversal, v = velocidade, k = constante elástica, x = deformação da corda, C</a:t>
            </a:r>
            <a:r>
              <a:rPr lang="en" baseline="-25000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 coeficiente de arrasto, ρ = densidade do ar, c = constante de amortecimento.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000" y="2279125"/>
            <a:ext cx="62293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819150" y="4802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Constante elástica</a:t>
            </a:r>
            <a:endParaRPr sz="48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500" y="1657300"/>
            <a:ext cx="6341011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Apresentação na tela (16:9)</PresentationFormat>
  <Paragraphs>45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Nunito</vt:lpstr>
      <vt:lpstr>Calibri</vt:lpstr>
      <vt:lpstr>Arial</vt:lpstr>
      <vt:lpstr>Times New Roman</vt:lpstr>
      <vt:lpstr>Shift</vt:lpstr>
      <vt:lpstr>Modelagem e Simulação do Mundo Físico - Projeto 3</vt:lpstr>
      <vt:lpstr>Contexto:</vt:lpstr>
      <vt:lpstr>Nossa pergunta:</vt:lpstr>
      <vt:lpstr>Simplificações:</vt:lpstr>
      <vt:lpstr>Pulo seguro?</vt:lpstr>
      <vt:lpstr>Eixo referencial :</vt:lpstr>
      <vt:lpstr>Diagrama de corpo livre:</vt:lpstr>
      <vt:lpstr>Equação diferencial:</vt:lpstr>
      <vt:lpstr>Constante elástica</vt:lpstr>
      <vt:lpstr>Constante elástica</vt:lpstr>
      <vt:lpstr>Validação </vt:lpstr>
      <vt:lpstr>Diferentes massas para corda de 30 m</vt:lpstr>
      <vt:lpstr>Diferentes massas para corda de 10 m </vt:lpstr>
      <vt:lpstr>Conclusão</vt:lpstr>
      <vt:lpstr>Referencias: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e Simulação do Mundo Físico - Projeto 3</dc:title>
  <dc:creator>GuilhermeCarvalho</dc:creator>
  <cp:lastModifiedBy>Guilherme Carvalho</cp:lastModifiedBy>
  <cp:revision>2</cp:revision>
  <dcterms:modified xsi:type="dcterms:W3CDTF">2019-11-26T11:37:15Z</dcterms:modified>
</cp:coreProperties>
</file>